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24" r:id="rId3"/>
    <p:sldId id="325" r:id="rId4"/>
    <p:sldId id="326" r:id="rId5"/>
    <p:sldId id="328" r:id="rId6"/>
    <p:sldId id="283" r:id="rId7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78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B19A6-EB35-4F8A-B525-C2E75783020C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79CC-CF45-4234-8175-F68737172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6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B79CC-CF45-4234-8175-F687371724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5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B79CC-CF45-4234-8175-F687371724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9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09720" y="547211"/>
            <a:ext cx="15996919" cy="998219"/>
          </a:xfrm>
          <a:custGeom>
            <a:avLst/>
            <a:gdLst/>
            <a:ahLst/>
            <a:cxnLst/>
            <a:rect l="l" t="t" r="r" b="b"/>
            <a:pathLst>
              <a:path w="15996919" h="998219">
                <a:moveTo>
                  <a:pt x="15994380" y="1359"/>
                </a:moveTo>
                <a:lnTo>
                  <a:pt x="450654" y="1359"/>
                </a:lnTo>
                <a:lnTo>
                  <a:pt x="-519" y="999453"/>
                </a:lnTo>
                <a:lnTo>
                  <a:pt x="15994380" y="999453"/>
                </a:lnTo>
                <a:lnTo>
                  <a:pt x="15994380" y="1359"/>
                </a:lnTo>
                <a:close/>
              </a:path>
            </a:pathLst>
          </a:custGeom>
          <a:solidFill>
            <a:srgbClr val="516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09720" y="465931"/>
            <a:ext cx="15996919" cy="995680"/>
          </a:xfrm>
          <a:custGeom>
            <a:avLst/>
            <a:gdLst/>
            <a:ahLst/>
            <a:cxnLst/>
            <a:rect l="l" t="t" r="r" b="b"/>
            <a:pathLst>
              <a:path w="15996919" h="995680">
                <a:moveTo>
                  <a:pt x="15994380" y="1369"/>
                </a:moveTo>
                <a:lnTo>
                  <a:pt x="450654" y="1369"/>
                </a:lnTo>
                <a:lnTo>
                  <a:pt x="-519" y="996923"/>
                </a:lnTo>
                <a:lnTo>
                  <a:pt x="15994380" y="996923"/>
                </a:lnTo>
                <a:lnTo>
                  <a:pt x="15994380" y="1369"/>
                </a:lnTo>
                <a:close/>
              </a:path>
            </a:pathLst>
          </a:custGeom>
          <a:solidFill>
            <a:srgbClr val="516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3013" y="4265593"/>
            <a:ext cx="15078075" cy="1522596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609077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329A311B-A7F3-446C-A904-787713AF8A3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A965376E-5E85-46C6-8548-42D2C3E77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9495" y="463108"/>
            <a:ext cx="17445109" cy="1579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8919" y="3473291"/>
            <a:ext cx="17066260" cy="262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p.a.kshnyakin@samsmu.ru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avkolsanov@smuit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2.jpg"/><Relationship Id="rId5" Type="http://schemas.openxmlformats.org/officeDocument/2006/relationships/image" Target="../media/image5.png"/><Relationship Id="rId10" Type="http://schemas.openxmlformats.org/officeDocument/2006/relationships/image" Target="../media/image1.jpg"/><Relationship Id="rId4" Type="http://schemas.openxmlformats.org/officeDocument/2006/relationships/hyperlink" Target="http://www.samsmu.ru/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40" y="635"/>
            <a:ext cx="20106640" cy="11308715"/>
            <a:chOff x="0" y="0"/>
            <a:chExt cx="20106640" cy="11308715"/>
          </a:xfrm>
        </p:grpSpPr>
        <p:sp>
          <p:nvSpPr>
            <p:cNvPr id="3" name="object 3"/>
            <p:cNvSpPr/>
            <p:nvPr/>
          </p:nvSpPr>
          <p:spPr>
            <a:xfrm>
              <a:off x="16263619" y="0"/>
              <a:ext cx="3843020" cy="11308080"/>
            </a:xfrm>
            <a:custGeom>
              <a:avLst/>
              <a:gdLst/>
              <a:ahLst/>
              <a:cxnLst/>
              <a:rect l="l" t="t" r="r" b="b"/>
              <a:pathLst>
                <a:path w="3843019" h="11308080">
                  <a:moveTo>
                    <a:pt x="3840226" y="1428"/>
                  </a:moveTo>
                  <a:lnTo>
                    <a:pt x="-2054" y="1428"/>
                  </a:lnTo>
                  <a:lnTo>
                    <a:pt x="-2054" y="11307953"/>
                  </a:lnTo>
                  <a:lnTo>
                    <a:pt x="3840226" y="11307953"/>
                  </a:lnTo>
                  <a:lnTo>
                    <a:pt x="3840226" y="1428"/>
                  </a:lnTo>
                  <a:close/>
                </a:path>
              </a:pathLst>
            </a:custGeom>
            <a:solidFill>
              <a:srgbClr val="0039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714272" y="1462854"/>
              <a:ext cx="9023480" cy="98437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204811"/>
              <a:ext cx="15527019" cy="3614420"/>
            </a:xfrm>
            <a:custGeom>
              <a:avLst/>
              <a:gdLst/>
              <a:ahLst/>
              <a:cxnLst/>
              <a:rect l="l" t="t" r="r" b="b"/>
              <a:pathLst>
                <a:path w="15527019" h="3614420">
                  <a:moveTo>
                    <a:pt x="15524677" y="897"/>
                  </a:moveTo>
                  <a:lnTo>
                    <a:pt x="0" y="897"/>
                  </a:lnTo>
                  <a:lnTo>
                    <a:pt x="0" y="3614860"/>
                  </a:lnTo>
                  <a:lnTo>
                    <a:pt x="15524677" y="3614860"/>
                  </a:lnTo>
                  <a:lnTo>
                    <a:pt x="15524677" y="897"/>
                  </a:lnTo>
                  <a:close/>
                </a:path>
              </a:pathLst>
            </a:custGeom>
            <a:solidFill>
              <a:srgbClr val="C4CFEA">
                <a:alpha val="7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250" y="4902461"/>
            <a:ext cx="9108482" cy="27340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45945" algn="l"/>
              </a:tabLst>
            </a:pPr>
            <a:r>
              <a:rPr lang="ru-RU" sz="4400" b="1" spc="-5" dirty="0">
                <a:latin typeface="+mj-lt"/>
                <a:cs typeface="Segoe UI"/>
              </a:rPr>
              <a:t>Пилотирование проекта-маяка «Персональные медицинские помощники» на территории </a:t>
            </a:r>
            <a:endParaRPr lang="ru-RU" sz="4400" b="1" spc="-5" dirty="0" smtClean="0">
              <a:latin typeface="+mj-lt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45945" algn="l"/>
              </a:tabLst>
            </a:pPr>
            <a:r>
              <a:rPr lang="ru-RU" sz="4400" b="1" spc="-5" dirty="0" smtClean="0">
                <a:latin typeface="+mj-lt"/>
                <a:cs typeface="Segoe UI"/>
              </a:rPr>
              <a:t>Самарской области</a:t>
            </a:r>
            <a:endParaRPr sz="4400" dirty="0">
              <a:latin typeface="+mj-lt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0630" y="8428938"/>
            <a:ext cx="7772219" cy="273664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ru-RU" sz="2800" b="1" dirty="0" err="1" smtClean="0">
                <a:cs typeface="Segoe UI"/>
              </a:rPr>
              <a:t>Кшнякин</a:t>
            </a:r>
            <a:endParaRPr lang="ru-RU" sz="2800" b="1" dirty="0" smtClean="0"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ru-RU" sz="2800" b="1" dirty="0" smtClean="0">
                <a:cs typeface="Segoe UI"/>
              </a:rPr>
              <a:t>Петр Андреевич</a:t>
            </a:r>
            <a:endParaRPr sz="2800" dirty="0">
              <a:cs typeface="Segoe UI"/>
            </a:endParaRPr>
          </a:p>
          <a:p>
            <a:pPr marL="12700">
              <a:lnSpc>
                <a:spcPct val="100000"/>
              </a:lnSpc>
            </a:pPr>
            <a:endParaRPr sz="2800" dirty="0">
              <a:cs typeface="Segoe UI"/>
            </a:endParaRPr>
          </a:p>
          <a:p>
            <a:pPr marL="12700" marR="5080" lvl="0">
              <a:spcBef>
                <a:spcPts val="160"/>
              </a:spcBef>
            </a:pPr>
            <a:r>
              <a:rPr lang="ru-RU" sz="2800" dirty="0">
                <a:solidFill>
                  <a:schemeClr val="dk1"/>
                </a:solidFill>
              </a:rPr>
              <a:t>Директор ООО «Прототип»,</a:t>
            </a:r>
          </a:p>
          <a:p>
            <a:pPr marL="12700" marR="5080" lvl="0">
              <a:spcBef>
                <a:spcPts val="160"/>
              </a:spcBef>
            </a:pPr>
            <a:r>
              <a:rPr lang="ru-RU" sz="2800" dirty="0">
                <a:solidFill>
                  <a:schemeClr val="dk1"/>
                </a:solidFill>
              </a:rPr>
              <a:t>руководитель отдела проектного менеджмента, производства и инжиниринга ИИР СамГМУ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17199" y="499045"/>
            <a:ext cx="103727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Segoe UI"/>
                <a:cs typeface="Segoe UI"/>
              </a:rPr>
              <a:t>Министерство здравоохранения </a:t>
            </a:r>
            <a:r>
              <a:rPr sz="2000" spc="-15" dirty="0">
                <a:latin typeface="Segoe UI"/>
                <a:cs typeface="Segoe UI"/>
              </a:rPr>
              <a:t>Российской</a:t>
            </a:r>
            <a:r>
              <a:rPr sz="2000" spc="-20" dirty="0">
                <a:latin typeface="Segoe UI"/>
                <a:cs typeface="Segoe UI"/>
              </a:rPr>
              <a:t> </a:t>
            </a:r>
            <a:r>
              <a:rPr sz="2000" spc="-5" dirty="0">
                <a:latin typeface="Segoe UI"/>
                <a:cs typeface="Segoe UI"/>
              </a:rPr>
              <a:t>Федерации</a:t>
            </a:r>
            <a:endParaRPr sz="20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tabLst>
                <a:tab pos="916305" algn="l"/>
              </a:tabLst>
            </a:pPr>
            <a:r>
              <a:rPr sz="2000" spc="-15" dirty="0">
                <a:latin typeface="Segoe UI"/>
                <a:cs typeface="Segoe UI"/>
              </a:rPr>
              <a:t>ФГБОУ	</a:t>
            </a:r>
            <a:r>
              <a:rPr sz="2000" spc="-5" dirty="0">
                <a:latin typeface="Segoe UI"/>
                <a:cs typeface="Segoe UI"/>
              </a:rPr>
              <a:t>ВО «Самарский </a:t>
            </a:r>
            <a:r>
              <a:rPr sz="2000" spc="-15" dirty="0">
                <a:latin typeface="Segoe UI"/>
                <a:cs typeface="Segoe UI"/>
              </a:rPr>
              <a:t>государственный </a:t>
            </a:r>
            <a:r>
              <a:rPr sz="2000" spc="-5" dirty="0">
                <a:latin typeface="Segoe UI"/>
                <a:cs typeface="Segoe UI"/>
              </a:rPr>
              <a:t>медицинский </a:t>
            </a:r>
            <a:r>
              <a:rPr sz="2000" spc="-10" dirty="0">
                <a:latin typeface="Segoe UI"/>
                <a:cs typeface="Segoe UI"/>
              </a:rPr>
              <a:t>университет» </a:t>
            </a:r>
            <a:r>
              <a:rPr sz="2000" spc="-5" dirty="0">
                <a:latin typeface="Segoe UI"/>
                <a:cs typeface="Segoe UI"/>
              </a:rPr>
              <a:t>Минздрава</a:t>
            </a:r>
            <a:r>
              <a:rPr sz="2000" spc="90" dirty="0">
                <a:latin typeface="Segoe UI"/>
                <a:cs typeface="Segoe UI"/>
              </a:rPr>
              <a:t> </a:t>
            </a:r>
            <a:r>
              <a:rPr sz="2000" spc="-20" dirty="0">
                <a:latin typeface="Segoe UI"/>
                <a:cs typeface="Segoe UI"/>
              </a:rPr>
              <a:t>России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5826" y="1326800"/>
            <a:ext cx="4796851" cy="1855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4108450" y="467287"/>
            <a:ext cx="15995651" cy="996389"/>
          </a:xfrm>
          <a:custGeom>
            <a:avLst/>
            <a:gdLst>
              <a:gd name="connsiteX0" fmla="*/ 0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0 w 16328081"/>
              <a:gd name="connsiteY4" fmla="*/ 0 h 1173784"/>
              <a:gd name="connsiteX0" fmla="*/ 689811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689811 w 16328081"/>
              <a:gd name="connsiteY4" fmla="*/ 0 h 1173784"/>
              <a:gd name="connsiteX0" fmla="*/ 460555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460555 w 16328081"/>
              <a:gd name="connsiteY4" fmla="*/ 0 h 117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8081" h="1173784">
                <a:moveTo>
                  <a:pt x="460555" y="0"/>
                </a:moveTo>
                <a:lnTo>
                  <a:pt x="16328081" y="0"/>
                </a:lnTo>
                <a:lnTo>
                  <a:pt x="16328081" y="1173784"/>
                </a:lnTo>
                <a:lnTo>
                  <a:pt x="0" y="1173784"/>
                </a:lnTo>
                <a:lnTo>
                  <a:pt x="460555" y="0"/>
                </a:lnTo>
                <a:close/>
              </a:path>
            </a:pathLst>
          </a:custGeom>
          <a:solidFill>
            <a:srgbClr val="086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2753642" y="2344220"/>
            <a:ext cx="10798579" cy="0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00A9E4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 flipV="1">
            <a:off x="6550535" y="2385481"/>
            <a:ext cx="12568598" cy="45715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20409A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pic>
        <p:nvPicPr>
          <p:cNvPr id="8" name="Picture 2" descr="https://downloader.disk.yandex.ru/preview/783ab0e0529b16187420c480348d8aa3baea50b8b9928b32a5b4d7ac4d536589/5ed5fa2a/Ayw5vnkahqnbt9f246AURADpP9dI6QRq0wAaSFygnBQeriVIo09sioP12wmko0leeTFVgXaUe-EswxlAULWQoA==?uid=0&amp;filename=samgmu-logo.jpg&amp;disposition=inline&amp;hash=&amp;limit=0&amp;content_type=image%2Fjpeg&amp;tknv=v2&amp;owner_uid=168223864&amp;size=1349x6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60" y="571772"/>
            <a:ext cx="2970233" cy="12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6"/>
          <p:cNvSpPr txBox="1">
            <a:spLocks/>
          </p:cNvSpPr>
          <p:nvPr/>
        </p:nvSpPr>
        <p:spPr>
          <a:xfrm>
            <a:off x="7156450" y="789226"/>
            <a:ext cx="11801623" cy="483511"/>
          </a:xfrm>
          <a:prstGeom prst="rect">
            <a:avLst/>
          </a:prstGeom>
        </p:spPr>
        <p:txBody>
          <a:bodyPr vert="horz" wrap="square" lIns="0" tIns="12491" rIns="0" bIns="0" rtlCol="0" anchor="b">
            <a:spAutoFit/>
          </a:bodyPr>
          <a:lstStyle>
            <a:lvl1pPr algn="ctr">
              <a:defRPr sz="9894" b="1" i="0">
                <a:solidFill>
                  <a:schemeClr val="bg1"/>
                </a:solidFill>
                <a:latin typeface="Segoe UI"/>
                <a:ea typeface="+mj-ea"/>
                <a:cs typeface="Segoe UI"/>
              </a:defRPr>
            </a:lvl1pPr>
          </a:lstStyle>
          <a:p>
            <a:pPr algn="r">
              <a:lnSpc>
                <a:spcPct val="90000"/>
              </a:lnSpc>
              <a:defRPr/>
            </a:pPr>
            <a:r>
              <a:rPr lang="en-US" sz="3400" dirty="0" err="1">
                <a:latin typeface="+mj-lt"/>
                <a:ea typeface="Montserrat"/>
                <a:cs typeface="Montserrat"/>
                <a:sym typeface="Montserrat"/>
              </a:rPr>
              <a:t>HealthNet</a:t>
            </a:r>
            <a:r>
              <a:rPr lang="en-US" sz="3400" dirty="0">
                <a:latin typeface="+mj-lt"/>
                <a:ea typeface="Montserrat"/>
                <a:cs typeface="Montserrat"/>
                <a:sym typeface="Montserrat"/>
              </a:rPr>
              <a:t>: </a:t>
            </a:r>
            <a:r>
              <a:rPr lang="ru-RU" sz="3400" dirty="0">
                <a:latin typeface="+mj-lt"/>
                <a:ea typeface="Montserrat"/>
                <a:cs typeface="Montserrat"/>
                <a:sym typeface="Montserrat"/>
              </a:rPr>
              <a:t>Персональные медицинские помощники</a:t>
            </a:r>
          </a:p>
        </p:txBody>
      </p:sp>
      <p:pic>
        <p:nvPicPr>
          <p:cNvPr id="9" name="Рисунок 8" descr="Изображение выглядит как текст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B9A9223F-679E-45F4-B051-8BDA71CCF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392" y="2610693"/>
            <a:ext cx="12878658" cy="833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5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4108450" y="467287"/>
            <a:ext cx="15995651" cy="996389"/>
          </a:xfrm>
          <a:custGeom>
            <a:avLst/>
            <a:gdLst>
              <a:gd name="connsiteX0" fmla="*/ 0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0 w 16328081"/>
              <a:gd name="connsiteY4" fmla="*/ 0 h 1173784"/>
              <a:gd name="connsiteX0" fmla="*/ 689811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689811 w 16328081"/>
              <a:gd name="connsiteY4" fmla="*/ 0 h 1173784"/>
              <a:gd name="connsiteX0" fmla="*/ 460555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460555 w 16328081"/>
              <a:gd name="connsiteY4" fmla="*/ 0 h 117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8081" h="1173784">
                <a:moveTo>
                  <a:pt x="460555" y="0"/>
                </a:moveTo>
                <a:lnTo>
                  <a:pt x="16328081" y="0"/>
                </a:lnTo>
                <a:lnTo>
                  <a:pt x="16328081" y="1173784"/>
                </a:lnTo>
                <a:lnTo>
                  <a:pt x="0" y="1173784"/>
                </a:lnTo>
                <a:lnTo>
                  <a:pt x="460555" y="0"/>
                </a:lnTo>
                <a:close/>
              </a:path>
            </a:pathLst>
          </a:custGeom>
          <a:solidFill>
            <a:srgbClr val="086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2753642" y="2344220"/>
            <a:ext cx="10798579" cy="0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00A9E4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 flipV="1">
            <a:off x="6550535" y="2385481"/>
            <a:ext cx="12568598" cy="45715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20409A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pic>
        <p:nvPicPr>
          <p:cNvPr id="8" name="Picture 2" descr="https://downloader.disk.yandex.ru/preview/783ab0e0529b16187420c480348d8aa3baea50b8b9928b32a5b4d7ac4d536589/5ed5fa2a/Ayw5vnkahqnbt9f246AURADpP9dI6QRq0wAaSFygnBQeriVIo09sioP12wmko0leeTFVgXaUe-EswxlAULWQoA==?uid=0&amp;filename=samgmu-logo.jpg&amp;disposition=inline&amp;hash=&amp;limit=0&amp;content_type=image%2Fjpeg&amp;tknv=v2&amp;owner_uid=168223864&amp;size=1349x6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60" y="571772"/>
            <a:ext cx="2970233" cy="12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166;ge470f5216c_2_148"/>
          <p:cNvSpPr txBox="1"/>
          <p:nvPr/>
        </p:nvSpPr>
        <p:spPr>
          <a:xfrm>
            <a:off x="10987380" y="4323359"/>
            <a:ext cx="8890882" cy="61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dk1"/>
                </a:solidFill>
              </a:rPr>
              <a:t>До 2024</a:t>
            </a:r>
            <a:endParaRPr sz="2200" b="1" dirty="0">
              <a:solidFill>
                <a:schemeClr val="dk1"/>
              </a:solidFill>
            </a:endParaRPr>
          </a:p>
          <a:p>
            <a:pPr marL="171450" indent="-171450" algn="just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Охват населения, регулярно использующего устройства мониторинга и диагностики состояния здоровья</a:t>
            </a:r>
            <a:r>
              <a:rPr lang="en-US" sz="2200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– 10%</a:t>
            </a:r>
            <a:endParaRPr sz="2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71450" indent="-171450" algn="just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Создание централизованной платформы диагностических сервисов на базе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ЕГИСЗ</a:t>
            </a:r>
            <a:endParaRPr lang="ru-RU" sz="2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397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5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67;ge470f5216c_2_148"/>
          <p:cNvSpPr txBox="1"/>
          <p:nvPr/>
        </p:nvSpPr>
        <p:spPr>
          <a:xfrm>
            <a:off x="13862050" y="3113156"/>
            <a:ext cx="4257823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800" b="1" i="0" u="none" strike="noStrike" cap="none" dirty="0" smtClean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КПЭ ПРОЕКТА </a:t>
            </a:r>
            <a:br>
              <a:rPr lang="ru-RU" sz="2800" b="1" i="0" u="none" strike="noStrike" cap="none" dirty="0" smtClean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ru-RU" sz="2800" b="1" i="0" u="none" strike="noStrike" cap="none" dirty="0" smtClean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ДО 2024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И ДО 2030 </a:t>
            </a:r>
            <a:r>
              <a:rPr lang="ru-RU" sz="2800" b="1" i="0" u="none" strike="noStrike" cap="none" dirty="0" smtClean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ГОДА</a:t>
            </a:r>
            <a:endParaRPr sz="2800" b="1" i="0" u="none" strike="noStrike" cap="none" dirty="0">
              <a:solidFill>
                <a:schemeClr val="tx2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69;ge470f5216c_2_148"/>
          <p:cNvSpPr txBox="1"/>
          <p:nvPr/>
        </p:nvSpPr>
        <p:spPr>
          <a:xfrm>
            <a:off x="3080687" y="3036473"/>
            <a:ext cx="42984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800" b="1" i="0" u="none" strike="noStrike" cap="none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ЦЕЛИ </a:t>
            </a:r>
            <a:br>
              <a:rPr lang="ru-RU" sz="2800" b="1" i="0" u="none" strike="noStrike" cap="none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ru-RU" sz="2800" b="1" i="0" u="none" strike="noStrike" cap="none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ПРОЕКТА-МАЯКА</a:t>
            </a:r>
            <a:endParaRPr sz="2800" b="0" i="0" u="none" strike="noStrike" cap="none" dirty="0">
              <a:solidFill>
                <a:schemeClr val="tx2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71;ge470f5216c_2_148"/>
          <p:cNvGrpSpPr/>
          <p:nvPr/>
        </p:nvGrpSpPr>
        <p:grpSpPr>
          <a:xfrm>
            <a:off x="1339877" y="2874246"/>
            <a:ext cx="1235992" cy="1135579"/>
            <a:chOff x="5970800" y="1619250"/>
            <a:chExt cx="428650" cy="456725"/>
          </a:xfrm>
        </p:grpSpPr>
        <p:sp>
          <p:nvSpPr>
            <p:cNvPr id="15" name="Google Shape;172;ge470f5216c_2_148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73;ge470f5216c_2_148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4;ge470f5216c_2_148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75;ge470f5216c_2_148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76;ge470f5216c_2_148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" name="Google Shape;177;ge470f5216c_2_148"/>
          <p:cNvGrpSpPr/>
          <p:nvPr/>
        </p:nvGrpSpPr>
        <p:grpSpPr>
          <a:xfrm>
            <a:off x="12245995" y="3023951"/>
            <a:ext cx="1177678" cy="1206202"/>
            <a:chOff x="5297950" y="1632050"/>
            <a:chExt cx="426200" cy="431100"/>
          </a:xfrm>
        </p:grpSpPr>
        <p:sp>
          <p:nvSpPr>
            <p:cNvPr id="21" name="Google Shape;178;ge470f5216c_2_148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79;ge470f5216c_2_148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168;ge470f5216c_2_148">
            <a:extLst>
              <a:ext uri="{FF2B5EF4-FFF2-40B4-BE49-F238E27FC236}">
                <a16:creationId xmlns:a16="http://schemas.microsoft.com/office/drawing/2014/main" id="{D79306DC-CF26-42D4-AA2B-44E1A7FFEA79}"/>
              </a:ext>
            </a:extLst>
          </p:cNvPr>
          <p:cNvSpPr txBox="1"/>
          <p:nvPr/>
        </p:nvSpPr>
        <p:spPr>
          <a:xfrm>
            <a:off x="1366318" y="4389150"/>
            <a:ext cx="8929421" cy="182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Охват граждан Российской Федерации, имеющих сахарный диабет,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АГ, ХСН,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диспансерным наблюдением с использованием персональных носимых медицинских устройств и централизованных диагностических сервисов. Создание и интеграция сервисов на базе ЕГИСЗ с единым порталом государственных услуг, сервисами "Мое здоровье".</a:t>
            </a:r>
            <a:endParaRPr lang="en-US" sz="2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4" name="Google Shape;168;p15"/>
          <p:cNvSpPr txBox="1"/>
          <p:nvPr/>
        </p:nvSpPr>
        <p:spPr>
          <a:xfrm>
            <a:off x="2965450" y="7371594"/>
            <a:ext cx="60159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256726" marR="0" lvl="0" indent="-25672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800" b="1" dirty="0">
                <a:solidFill>
                  <a:schemeClr val="tx2"/>
                </a:solidFill>
              </a:rPr>
              <a:t>ПОДТВЕРЖДЕННЫЕ ВОЗМОЖНОСТИ</a:t>
            </a:r>
            <a:endParaRPr sz="2800" b="1" dirty="0">
              <a:solidFill>
                <a:schemeClr val="tx2"/>
              </a:solidFill>
            </a:endParaRPr>
          </a:p>
        </p:txBody>
      </p:sp>
      <p:grpSp>
        <p:nvGrpSpPr>
          <p:cNvPr id="25" name="Google Shape;176;p15"/>
          <p:cNvGrpSpPr/>
          <p:nvPr/>
        </p:nvGrpSpPr>
        <p:grpSpPr>
          <a:xfrm>
            <a:off x="1366318" y="7048729"/>
            <a:ext cx="1266497" cy="1187480"/>
            <a:chOff x="5324825" y="3670175"/>
            <a:chExt cx="372475" cy="399325"/>
          </a:xfrm>
        </p:grpSpPr>
        <p:sp>
          <p:nvSpPr>
            <p:cNvPr id="26" name="Google Shape;177;p15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78;p1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79;p15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180;p15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339877" y="8461730"/>
            <a:ext cx="8618620" cy="232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171450" indent="-171450" algn="just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Ускорение запуска рынка дистанционного наблюдения, в </a:t>
            </a:r>
            <a:r>
              <a:rPr lang="ru-RU" sz="2200" dirty="0" err="1">
                <a:solidFill>
                  <a:schemeClr val="dk1"/>
                </a:solidFill>
                <a:highlight>
                  <a:srgbClr val="FFFFFF"/>
                </a:highlight>
              </a:rPr>
              <a:t>т.ч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. снятие соответствующих регуляторных барьеров (организация испытаний, ускорение регистрации и сертификации и т.д.)</a:t>
            </a:r>
          </a:p>
          <a:p>
            <a:pPr marL="171450" indent="-171450" algn="just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Обеспечение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возможности появления конкурентоспособных </a:t>
            </a:r>
            <a:r>
              <a:rPr lang="ru-RU" sz="2200" dirty="0" err="1">
                <a:solidFill>
                  <a:schemeClr val="dk1"/>
                </a:solidFill>
                <a:highlight>
                  <a:srgbClr val="FFFFFF"/>
                </a:highlight>
              </a:rPr>
              <a:t>стартапов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 на мировом рынке за счет отработки технологии на больших массивах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пациентов</a:t>
            </a:r>
            <a:endParaRPr lang="ru-RU" sz="22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31" name="Google Shape;191;ge72d9f696c_0_0"/>
          <p:cNvSpPr txBox="1"/>
          <p:nvPr/>
        </p:nvSpPr>
        <p:spPr>
          <a:xfrm>
            <a:off x="10885428" y="6838335"/>
            <a:ext cx="9218672" cy="389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buSzPct val="121000"/>
            </a:pPr>
            <a:r>
              <a:rPr lang="ru-RU" sz="2200" b="1" dirty="0">
                <a:solidFill>
                  <a:schemeClr val="dk1"/>
                </a:solidFill>
              </a:rPr>
              <a:t>До 2030</a:t>
            </a:r>
          </a:p>
          <a:p>
            <a:pPr marL="171450" lvl="0" indent="-171450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Потенциальная доля пациентов с сахарным диабетом,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АГ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и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ХСН,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обеспеченных дистанционным мониторингом состояния здоровья с использованием </a:t>
            </a:r>
            <a:r>
              <a:rPr lang="ru-RU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ПМП </a:t>
            </a: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– 50%</a:t>
            </a:r>
            <a:endParaRPr sz="2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71450" lvl="0" indent="-171450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Потенциальная доля российских устройств, доступных для дистанционной диагностики состояния здоровья граждан - 100%</a:t>
            </a:r>
            <a:endParaRPr sz="2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71450" lvl="0" indent="-171450">
              <a:spcBef>
                <a:spcPts val="1200"/>
              </a:spcBef>
              <a:buSzPct val="121000"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dk1"/>
                </a:solidFill>
                <a:highlight>
                  <a:srgbClr val="FFFFFF"/>
                </a:highlight>
              </a:rPr>
              <a:t>Потенциальная доля государственных и частных медицинских организаций, использующих информационную систему и медицинские изделия для дистанционной оценки состояния здоровья граждан – 100%</a:t>
            </a:r>
            <a:endParaRPr sz="22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33" name="object 6"/>
          <p:cNvSpPr txBox="1">
            <a:spLocks/>
          </p:cNvSpPr>
          <p:nvPr/>
        </p:nvSpPr>
        <p:spPr>
          <a:xfrm>
            <a:off x="7156450" y="789226"/>
            <a:ext cx="11801623" cy="483511"/>
          </a:xfrm>
          <a:prstGeom prst="rect">
            <a:avLst/>
          </a:prstGeom>
        </p:spPr>
        <p:txBody>
          <a:bodyPr vert="horz" wrap="square" lIns="0" tIns="12491" rIns="0" bIns="0" rtlCol="0" anchor="b">
            <a:spAutoFit/>
          </a:bodyPr>
          <a:lstStyle>
            <a:lvl1pPr algn="ctr">
              <a:defRPr sz="9894" b="1" i="0">
                <a:solidFill>
                  <a:schemeClr val="bg1"/>
                </a:solidFill>
                <a:latin typeface="Segoe UI"/>
                <a:ea typeface="+mj-ea"/>
                <a:cs typeface="Segoe UI"/>
              </a:defRPr>
            </a:lvl1pPr>
          </a:lstStyle>
          <a:p>
            <a:pPr algn="r">
              <a:lnSpc>
                <a:spcPct val="90000"/>
              </a:lnSpc>
              <a:defRPr/>
            </a:pPr>
            <a:r>
              <a:rPr lang="en-US" sz="3400" dirty="0" err="1">
                <a:latin typeface="+mj-lt"/>
                <a:ea typeface="Montserrat"/>
                <a:cs typeface="Montserrat"/>
                <a:sym typeface="Montserrat"/>
              </a:rPr>
              <a:t>HealthNet</a:t>
            </a:r>
            <a:r>
              <a:rPr lang="en-US" sz="3400" dirty="0">
                <a:latin typeface="+mj-lt"/>
                <a:ea typeface="Montserrat"/>
                <a:cs typeface="Montserrat"/>
                <a:sym typeface="Montserrat"/>
              </a:rPr>
              <a:t>: </a:t>
            </a:r>
            <a:r>
              <a:rPr lang="ru-RU" sz="3400" dirty="0">
                <a:latin typeface="+mj-lt"/>
                <a:ea typeface="Montserrat"/>
                <a:cs typeface="Montserrat"/>
                <a:sym typeface="Montserrat"/>
              </a:rPr>
              <a:t>Персональные медицинские помощники</a:t>
            </a:r>
          </a:p>
        </p:txBody>
      </p:sp>
    </p:spTree>
    <p:extLst>
      <p:ext uri="{BB962C8B-B14F-4D97-AF65-F5344CB8AC3E}">
        <p14:creationId xmlns:p14="http://schemas.microsoft.com/office/powerpoint/2010/main" val="89079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4108450" y="467287"/>
            <a:ext cx="15995651" cy="996389"/>
          </a:xfrm>
          <a:custGeom>
            <a:avLst/>
            <a:gdLst>
              <a:gd name="connsiteX0" fmla="*/ 0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0 w 16328081"/>
              <a:gd name="connsiteY4" fmla="*/ 0 h 1173784"/>
              <a:gd name="connsiteX0" fmla="*/ 689811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689811 w 16328081"/>
              <a:gd name="connsiteY4" fmla="*/ 0 h 1173784"/>
              <a:gd name="connsiteX0" fmla="*/ 460555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460555 w 16328081"/>
              <a:gd name="connsiteY4" fmla="*/ 0 h 117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8081" h="1173784">
                <a:moveTo>
                  <a:pt x="460555" y="0"/>
                </a:moveTo>
                <a:lnTo>
                  <a:pt x="16328081" y="0"/>
                </a:lnTo>
                <a:lnTo>
                  <a:pt x="16328081" y="1173784"/>
                </a:lnTo>
                <a:lnTo>
                  <a:pt x="0" y="1173784"/>
                </a:lnTo>
                <a:lnTo>
                  <a:pt x="460555" y="0"/>
                </a:lnTo>
                <a:close/>
              </a:path>
            </a:pathLst>
          </a:custGeom>
          <a:solidFill>
            <a:srgbClr val="086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2753642" y="2344220"/>
            <a:ext cx="10798579" cy="0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00A9E4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 flipV="1">
            <a:off x="6550535" y="2385481"/>
            <a:ext cx="12568598" cy="45715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20409A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pic>
        <p:nvPicPr>
          <p:cNvPr id="8" name="Picture 2" descr="https://downloader.disk.yandex.ru/preview/783ab0e0529b16187420c480348d8aa3baea50b8b9928b32a5b4d7ac4d536589/5ed5fa2a/Ayw5vnkahqnbt9f246AURADpP9dI6QRq0wAaSFygnBQeriVIo09sioP12wmko0leeTFVgXaUe-EswxlAULWQoA==?uid=0&amp;filename=samgmu-logo.jpg&amp;disposition=inline&amp;hash=&amp;limit=0&amp;content_type=image%2Fjpeg&amp;tknv=v2&amp;owner_uid=168223864&amp;size=1349x6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60" y="571772"/>
            <a:ext cx="2970233" cy="12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Google Shape;198;p2"/>
          <p:cNvSpPr txBox="1"/>
          <p:nvPr/>
        </p:nvSpPr>
        <p:spPr>
          <a:xfrm>
            <a:off x="10571774" y="8791193"/>
            <a:ext cx="8547359" cy="161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>
                <a:ea typeface="Times New Roman" panose="02020603050405020304" pitchFamily="18" charset="0"/>
              </a:rPr>
              <a:t>Создание устойчивого спроса для рынка</a:t>
            </a:r>
            <a:r>
              <a:rPr lang="ru-RU" sz="2600" dirty="0">
                <a:effectLst/>
                <a:ea typeface="Times New Roman" panose="02020603050405020304" pitchFamily="18" charset="0"/>
              </a:rPr>
              <a:t> интернета вещей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ea typeface="Times New Roman" panose="02020603050405020304" pitchFamily="18" charset="0"/>
              </a:rPr>
              <a:t>Ст</a:t>
            </a:r>
            <a:r>
              <a:rPr lang="ru-RU" sz="2600" dirty="0" smtClean="0">
                <a:effectLst/>
                <a:ea typeface="Times New Roman" panose="02020603050405020304" pitchFamily="18" charset="0"/>
              </a:rPr>
              <a:t>андартизация </a:t>
            </a:r>
            <a:r>
              <a:rPr lang="ru-RU" sz="2600" dirty="0">
                <a:effectLst/>
                <a:ea typeface="Times New Roman" panose="02020603050405020304" pitchFamily="18" charset="0"/>
              </a:rPr>
              <a:t>и унификация протоколов информационного взаимодействия медицинских информационных системах и медицинских изделий</a:t>
            </a:r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33" name="Google Shape;199;p2"/>
          <p:cNvSpPr txBox="1"/>
          <p:nvPr/>
        </p:nvSpPr>
        <p:spPr>
          <a:xfrm>
            <a:off x="11944794" y="8098250"/>
            <a:ext cx="6838196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2"/>
                </a:solidFill>
              </a:rPr>
              <a:t>ВЫТЯГИВАЮЩИЕ ЭФФЕКТЫ ПРОЕКТА</a:t>
            </a:r>
            <a:endParaRPr sz="3000" b="1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00;p2"/>
          <p:cNvSpPr txBox="1"/>
          <p:nvPr/>
        </p:nvSpPr>
        <p:spPr>
          <a:xfrm>
            <a:off x="138269" y="3644633"/>
            <a:ext cx="4253732" cy="39406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ru-RU" sz="2600" dirty="0">
                <a:solidFill>
                  <a:schemeClr val="dk1"/>
                </a:solidFill>
              </a:rPr>
              <a:t>Персональные носимые телемедицинские </a:t>
            </a:r>
            <a:r>
              <a:rPr lang="ru-RU" sz="2600" b="1" dirty="0">
                <a:solidFill>
                  <a:schemeClr val="dk1"/>
                </a:solidFill>
              </a:rPr>
              <a:t>медицинские</a:t>
            </a:r>
            <a:r>
              <a:rPr lang="ru-RU" sz="2600" dirty="0">
                <a:solidFill>
                  <a:schemeClr val="dk1"/>
                </a:solidFill>
              </a:rPr>
              <a:t> приборы, осуществляющие сбор о состоянии человека по 3м нозологиям</a:t>
            </a:r>
            <a:r>
              <a:rPr lang="en-US" sz="2600" dirty="0">
                <a:solidFill>
                  <a:schemeClr val="dk1"/>
                </a:solidFill>
              </a:rPr>
              <a:t>: </a:t>
            </a:r>
            <a:r>
              <a:rPr lang="ru-RU" sz="2600" dirty="0">
                <a:solidFill>
                  <a:schemeClr val="dk1"/>
                </a:solidFill>
                <a:highlight>
                  <a:srgbClr val="FFFFFF"/>
                </a:highlight>
              </a:rPr>
              <a:t>сахарный диабет, артериальная гипертензия, хроническая сердечная недостаточность</a:t>
            </a:r>
            <a:endParaRPr lang="ru-RU" sz="2600" dirty="0">
              <a:solidFill>
                <a:schemeClr val="dk1"/>
              </a:solidFill>
            </a:endParaRPr>
          </a:p>
        </p:txBody>
      </p:sp>
      <p:sp>
        <p:nvSpPr>
          <p:cNvPr id="35" name="Google Shape;201;p2"/>
          <p:cNvSpPr txBox="1"/>
          <p:nvPr/>
        </p:nvSpPr>
        <p:spPr>
          <a:xfrm>
            <a:off x="8573504" y="2632252"/>
            <a:ext cx="5346000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2"/>
                </a:solidFill>
              </a:rPr>
              <a:t>КЛЮЧЕВОЙ ПРОДУКТ ИЛИ УСЛУГА</a:t>
            </a:r>
            <a:endParaRPr sz="3000" b="1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" name="Google Shape;202;p2"/>
          <p:cNvGrpSpPr/>
          <p:nvPr/>
        </p:nvGrpSpPr>
        <p:grpSpPr>
          <a:xfrm>
            <a:off x="7475248" y="2689852"/>
            <a:ext cx="677683" cy="689498"/>
            <a:chOff x="584925" y="922575"/>
            <a:chExt cx="415200" cy="502525"/>
          </a:xfrm>
        </p:grpSpPr>
        <p:sp>
          <p:nvSpPr>
            <p:cNvPr id="37" name="Google Shape;203;p2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04;p2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05;p2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206;p2"/>
          <p:cNvGrpSpPr/>
          <p:nvPr/>
        </p:nvGrpSpPr>
        <p:grpSpPr>
          <a:xfrm>
            <a:off x="10603982" y="7845372"/>
            <a:ext cx="1105551" cy="903368"/>
            <a:chOff x="5970800" y="1619250"/>
            <a:chExt cx="428650" cy="456725"/>
          </a:xfrm>
        </p:grpSpPr>
        <p:sp>
          <p:nvSpPr>
            <p:cNvPr id="41" name="Google Shape;207;p2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08;p2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09;p2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10;p2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11;p2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212;p2"/>
          <p:cNvSpPr txBox="1"/>
          <p:nvPr/>
        </p:nvSpPr>
        <p:spPr>
          <a:xfrm>
            <a:off x="3877535" y="8115251"/>
            <a:ext cx="5346000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2"/>
                </a:solidFill>
              </a:rPr>
              <a:t>КТО НА ЭТОМ ЗАРАБОТАЕТ?</a:t>
            </a:r>
            <a:endParaRPr sz="3000" b="1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13;p2"/>
          <p:cNvSpPr txBox="1"/>
          <p:nvPr/>
        </p:nvSpPr>
        <p:spPr>
          <a:xfrm>
            <a:off x="2585613" y="8860252"/>
            <a:ext cx="8018369" cy="175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dk1"/>
                </a:solidFill>
              </a:rPr>
              <a:t>Медицинские организации (государственные и частные), оказывающие услуги мониторинга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dk1"/>
                </a:solidFill>
              </a:rPr>
              <a:t>Производители медицинских приборов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dk1"/>
                </a:solidFill>
              </a:rPr>
              <a:t>ИТ-компании разработчики систем поддержки принятия врачебных решений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dk1"/>
                </a:solidFill>
              </a:rPr>
              <a:t>Страховые компании</a:t>
            </a:r>
            <a:endParaRPr sz="2600" dirty="0"/>
          </a:p>
        </p:txBody>
      </p:sp>
      <p:grpSp>
        <p:nvGrpSpPr>
          <p:cNvPr id="48" name="Google Shape;215;p2"/>
          <p:cNvGrpSpPr/>
          <p:nvPr/>
        </p:nvGrpSpPr>
        <p:grpSpPr>
          <a:xfrm>
            <a:off x="2678870" y="7952370"/>
            <a:ext cx="973401" cy="759133"/>
            <a:chOff x="4610450" y="3703750"/>
            <a:chExt cx="453050" cy="332175"/>
          </a:xfrm>
        </p:grpSpPr>
        <p:sp>
          <p:nvSpPr>
            <p:cNvPr id="49" name="Google Shape;216;p2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217;p2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200;p2">
            <a:extLst>
              <a:ext uri="{FF2B5EF4-FFF2-40B4-BE49-F238E27FC236}">
                <a16:creationId xmlns:a16="http://schemas.microsoft.com/office/drawing/2014/main" id="{B1C1F9A8-97EE-4628-A1BA-81A62E281B9F}"/>
              </a:ext>
            </a:extLst>
          </p:cNvPr>
          <p:cNvSpPr txBox="1"/>
          <p:nvPr/>
        </p:nvSpPr>
        <p:spPr>
          <a:xfrm>
            <a:off x="5284197" y="3638007"/>
            <a:ext cx="4251124" cy="3943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ru-RU" sz="2600" dirty="0">
                <a:solidFill>
                  <a:schemeClr val="dk1"/>
                </a:solidFill>
              </a:rPr>
              <a:t>Системы поддержки принятия врачебных решений, обрабатывающие данные с приборов по соответствующим нозологиям</a:t>
            </a:r>
          </a:p>
        </p:txBody>
      </p:sp>
      <p:sp>
        <p:nvSpPr>
          <p:cNvPr id="58" name="Google Shape;200;p2">
            <a:extLst>
              <a:ext uri="{FF2B5EF4-FFF2-40B4-BE49-F238E27FC236}">
                <a16:creationId xmlns:a16="http://schemas.microsoft.com/office/drawing/2014/main" id="{B1C1F9A8-97EE-4628-A1BA-81A62E281B9F}"/>
              </a:ext>
            </a:extLst>
          </p:cNvPr>
          <p:cNvSpPr txBox="1"/>
          <p:nvPr/>
        </p:nvSpPr>
        <p:spPr>
          <a:xfrm>
            <a:off x="10455389" y="3622796"/>
            <a:ext cx="4251124" cy="3943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lvl="0">
              <a:buClr>
                <a:schemeClr val="dk1"/>
              </a:buClr>
              <a:buSzPts val="2000"/>
            </a:pPr>
            <a:r>
              <a:rPr lang="ru-RU" sz="2600" dirty="0">
                <a:solidFill>
                  <a:schemeClr val="dk1"/>
                </a:solidFill>
              </a:rPr>
              <a:t>Платформа на базе ЕГИСЗ с единым порталом государственных услуг, </a:t>
            </a:r>
            <a:r>
              <a:rPr lang="ru-RU" sz="2600" dirty="0" err="1">
                <a:solidFill>
                  <a:schemeClr val="dk1"/>
                </a:solidFill>
              </a:rPr>
              <a:t>суперсервисом</a:t>
            </a:r>
            <a:r>
              <a:rPr lang="ru-RU" sz="2600" dirty="0">
                <a:solidFill>
                  <a:schemeClr val="dk1"/>
                </a:solidFill>
              </a:rPr>
              <a:t> «Мое здоровье» для сбора и агрегации данных</a:t>
            </a:r>
          </a:p>
        </p:txBody>
      </p:sp>
      <p:sp>
        <p:nvSpPr>
          <p:cNvPr id="59" name="Стрелка: вправо 2">
            <a:extLst>
              <a:ext uri="{FF2B5EF4-FFF2-40B4-BE49-F238E27FC236}">
                <a16:creationId xmlns:a16="http://schemas.microsoft.com/office/drawing/2014/main" id="{8B873F4E-A0BB-4BF9-B943-9B523D246F71}"/>
              </a:ext>
            </a:extLst>
          </p:cNvPr>
          <p:cNvSpPr/>
          <p:nvPr/>
        </p:nvSpPr>
        <p:spPr>
          <a:xfrm>
            <a:off x="4440250" y="4832184"/>
            <a:ext cx="700389" cy="174086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Google Shape;200;p2">
            <a:extLst>
              <a:ext uri="{FF2B5EF4-FFF2-40B4-BE49-F238E27FC236}">
                <a16:creationId xmlns:a16="http://schemas.microsoft.com/office/drawing/2014/main" id="{B1C1F9A8-97EE-4628-A1BA-81A62E281B9F}"/>
              </a:ext>
            </a:extLst>
          </p:cNvPr>
          <p:cNvSpPr txBox="1"/>
          <p:nvPr/>
        </p:nvSpPr>
        <p:spPr>
          <a:xfrm>
            <a:off x="15690850" y="3622796"/>
            <a:ext cx="4251124" cy="3943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lvl="0">
              <a:buClr>
                <a:schemeClr val="dk1"/>
              </a:buClr>
              <a:buSzPts val="2000"/>
            </a:pPr>
            <a:r>
              <a:rPr lang="ru-RU" sz="2800" dirty="0">
                <a:solidFill>
                  <a:schemeClr val="dk1"/>
                </a:solidFill>
              </a:rPr>
              <a:t>Услуги</a:t>
            </a:r>
            <a:r>
              <a:rPr lang="ru-RU" sz="2800" dirty="0">
                <a:solidFill>
                  <a:schemeClr val="dk1"/>
                </a:solidFill>
                <a:highlight>
                  <a:srgbClr val="FFFFFF"/>
                </a:highlight>
              </a:rPr>
              <a:t> по дистанционному наблюдению пациентов по соответствующим нозологиям</a:t>
            </a:r>
            <a:endParaRPr lang="ru-RU" sz="2800" dirty="0">
              <a:solidFill>
                <a:schemeClr val="dk1"/>
              </a:solidFill>
            </a:endParaRPr>
          </a:p>
        </p:txBody>
      </p:sp>
      <p:sp>
        <p:nvSpPr>
          <p:cNvPr id="61" name="Стрелка: вправо 2">
            <a:extLst>
              <a:ext uri="{FF2B5EF4-FFF2-40B4-BE49-F238E27FC236}">
                <a16:creationId xmlns:a16="http://schemas.microsoft.com/office/drawing/2014/main" id="{8B873F4E-A0BB-4BF9-B943-9B523D246F71}"/>
              </a:ext>
            </a:extLst>
          </p:cNvPr>
          <p:cNvSpPr/>
          <p:nvPr/>
        </p:nvSpPr>
        <p:spPr>
          <a:xfrm>
            <a:off x="9597630" y="4760613"/>
            <a:ext cx="700389" cy="174086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: вправо 2">
            <a:extLst>
              <a:ext uri="{FF2B5EF4-FFF2-40B4-BE49-F238E27FC236}">
                <a16:creationId xmlns:a16="http://schemas.microsoft.com/office/drawing/2014/main" id="{8B873F4E-A0BB-4BF9-B943-9B523D246F71}"/>
              </a:ext>
            </a:extLst>
          </p:cNvPr>
          <p:cNvSpPr/>
          <p:nvPr/>
        </p:nvSpPr>
        <p:spPr>
          <a:xfrm>
            <a:off x="14863883" y="4724197"/>
            <a:ext cx="700389" cy="174086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bject 6"/>
          <p:cNvSpPr txBox="1">
            <a:spLocks/>
          </p:cNvSpPr>
          <p:nvPr/>
        </p:nvSpPr>
        <p:spPr>
          <a:xfrm>
            <a:off x="7156450" y="789226"/>
            <a:ext cx="11801623" cy="483511"/>
          </a:xfrm>
          <a:prstGeom prst="rect">
            <a:avLst/>
          </a:prstGeom>
        </p:spPr>
        <p:txBody>
          <a:bodyPr vert="horz" wrap="square" lIns="0" tIns="12491" rIns="0" bIns="0" rtlCol="0" anchor="b">
            <a:spAutoFit/>
          </a:bodyPr>
          <a:lstStyle>
            <a:lvl1pPr algn="ctr">
              <a:defRPr sz="9894" b="1" i="0">
                <a:solidFill>
                  <a:schemeClr val="bg1"/>
                </a:solidFill>
                <a:latin typeface="Segoe UI"/>
                <a:ea typeface="+mj-ea"/>
                <a:cs typeface="Segoe UI"/>
              </a:defRPr>
            </a:lvl1pPr>
          </a:lstStyle>
          <a:p>
            <a:pPr algn="r">
              <a:lnSpc>
                <a:spcPct val="90000"/>
              </a:lnSpc>
              <a:defRPr/>
            </a:pPr>
            <a:r>
              <a:rPr lang="en-US" sz="3400" dirty="0" err="1">
                <a:latin typeface="+mj-lt"/>
                <a:ea typeface="Montserrat"/>
                <a:cs typeface="Montserrat"/>
                <a:sym typeface="Montserrat"/>
              </a:rPr>
              <a:t>HealthNet</a:t>
            </a:r>
            <a:r>
              <a:rPr lang="en-US" sz="3400" dirty="0">
                <a:latin typeface="+mj-lt"/>
                <a:ea typeface="Montserrat"/>
                <a:cs typeface="Montserrat"/>
                <a:sym typeface="Montserrat"/>
              </a:rPr>
              <a:t>: </a:t>
            </a:r>
            <a:r>
              <a:rPr lang="ru-RU" sz="3400" dirty="0">
                <a:latin typeface="+mj-lt"/>
                <a:ea typeface="Montserrat"/>
                <a:cs typeface="Montserrat"/>
                <a:sym typeface="Montserrat"/>
              </a:rPr>
              <a:t>Персональные медицинские помощники</a:t>
            </a:r>
          </a:p>
        </p:txBody>
      </p:sp>
    </p:spTree>
    <p:extLst>
      <p:ext uri="{BB962C8B-B14F-4D97-AF65-F5344CB8AC3E}">
        <p14:creationId xmlns:p14="http://schemas.microsoft.com/office/powerpoint/2010/main" val="220129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4108450" y="467287"/>
            <a:ext cx="15995651" cy="996389"/>
          </a:xfrm>
          <a:custGeom>
            <a:avLst/>
            <a:gdLst>
              <a:gd name="connsiteX0" fmla="*/ 0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0 w 16328081"/>
              <a:gd name="connsiteY4" fmla="*/ 0 h 1173784"/>
              <a:gd name="connsiteX0" fmla="*/ 689811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689811 w 16328081"/>
              <a:gd name="connsiteY4" fmla="*/ 0 h 1173784"/>
              <a:gd name="connsiteX0" fmla="*/ 460555 w 16328081"/>
              <a:gd name="connsiteY0" fmla="*/ 0 h 1173784"/>
              <a:gd name="connsiteX1" fmla="*/ 16328081 w 16328081"/>
              <a:gd name="connsiteY1" fmla="*/ 0 h 1173784"/>
              <a:gd name="connsiteX2" fmla="*/ 16328081 w 16328081"/>
              <a:gd name="connsiteY2" fmla="*/ 1173784 h 1173784"/>
              <a:gd name="connsiteX3" fmla="*/ 0 w 16328081"/>
              <a:gd name="connsiteY3" fmla="*/ 1173784 h 1173784"/>
              <a:gd name="connsiteX4" fmla="*/ 460555 w 16328081"/>
              <a:gd name="connsiteY4" fmla="*/ 0 h 117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8081" h="1173784">
                <a:moveTo>
                  <a:pt x="460555" y="0"/>
                </a:moveTo>
                <a:lnTo>
                  <a:pt x="16328081" y="0"/>
                </a:lnTo>
                <a:lnTo>
                  <a:pt x="16328081" y="1173784"/>
                </a:lnTo>
                <a:lnTo>
                  <a:pt x="0" y="1173784"/>
                </a:lnTo>
                <a:lnTo>
                  <a:pt x="460555" y="0"/>
                </a:lnTo>
                <a:close/>
              </a:path>
            </a:pathLst>
          </a:custGeom>
          <a:solidFill>
            <a:srgbClr val="086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2753642" y="2344220"/>
            <a:ext cx="10798579" cy="0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00A9E4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 flipV="1">
            <a:off x="6550535" y="2385481"/>
            <a:ext cx="12568598" cy="45715"/>
          </a:xfrm>
          <a:custGeom>
            <a:avLst/>
            <a:gdLst/>
            <a:ahLst/>
            <a:cxnLst/>
            <a:rect l="l" t="t" r="r" b="b"/>
            <a:pathLst>
              <a:path w="7221855">
                <a:moveTo>
                  <a:pt x="0" y="0"/>
                </a:moveTo>
                <a:lnTo>
                  <a:pt x="7221347" y="0"/>
                </a:lnTo>
              </a:path>
            </a:pathLst>
          </a:custGeom>
          <a:ln w="12700">
            <a:solidFill>
              <a:srgbClr val="20409A"/>
            </a:solidFill>
          </a:ln>
        </p:spPr>
        <p:txBody>
          <a:bodyPr wrap="square" lIns="0" tIns="0" rIns="0" bIns="0" rtlCol="0"/>
          <a:lstStyle/>
          <a:p>
            <a:endParaRPr sz="2692" dirty="0">
              <a:latin typeface="Segoe UI" panose="020B0502040204020203" pitchFamily="34" charset="0"/>
            </a:endParaRPr>
          </a:p>
        </p:txBody>
      </p:sp>
      <p:pic>
        <p:nvPicPr>
          <p:cNvPr id="8" name="Picture 2" descr="https://downloader.disk.yandex.ru/preview/783ab0e0529b16187420c480348d8aa3baea50b8b9928b32a5b4d7ac4d536589/5ed5fa2a/Ayw5vnkahqnbt9f246AURADpP9dI6QRq0wAaSFygnBQeriVIo09sioP12wmko0leeTFVgXaUe-EswxlAULWQoA==?uid=0&amp;filename=samgmu-logo.jpg&amp;disposition=inline&amp;hash=&amp;limit=0&amp;content_type=image%2Fjpeg&amp;tknv=v2&amp;owner_uid=168223864&amp;size=1349x6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60" y="571772"/>
            <a:ext cx="2970233" cy="12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83E7BAA-28E2-4F29-BE73-2EE311D4CA94}"/>
              </a:ext>
            </a:extLst>
          </p:cNvPr>
          <p:cNvSpPr/>
          <p:nvPr/>
        </p:nvSpPr>
        <p:spPr>
          <a:xfrm>
            <a:off x="7722252" y="4179712"/>
            <a:ext cx="5440686" cy="4034402"/>
          </a:xfrm>
          <a:prstGeom prst="rect">
            <a:avLst/>
          </a:prstGeom>
          <a:solidFill>
            <a:srgbClr val="6DB450"/>
          </a:solidFill>
          <a:ln w="9525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03218" tIns="86029" rIns="172056" bIns="86029" rtlCol="0" anchor="ctr"/>
          <a:lstStyle/>
          <a:p>
            <a:pPr algn="ctr" defTabSz="17207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793" b="1" dirty="0">
                <a:solidFill>
                  <a:srgbClr val="FFFFFF"/>
                </a:solidFill>
                <a:latin typeface="Calibri"/>
              </a:rPr>
              <a:t>Персональный медицинский </a:t>
            </a:r>
            <a:r>
              <a:rPr lang="ru-RU" sz="3793" b="1" dirty="0" smtClean="0">
                <a:solidFill>
                  <a:srgbClr val="FFFFFF"/>
                </a:solidFill>
                <a:latin typeface="Calibri"/>
              </a:rPr>
              <a:t>помощник в СО:</a:t>
            </a:r>
          </a:p>
          <a:p>
            <a:pPr algn="ctr" defTabSz="17207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793" b="1" dirty="0" smtClean="0">
                <a:solidFill>
                  <a:srgbClr val="FFFFFF"/>
                </a:solidFill>
                <a:latin typeface="Calibri"/>
              </a:rPr>
              <a:t>Региональное направление ИТ Медицина</a:t>
            </a:r>
            <a:endParaRPr lang="ru-RU" sz="3793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FDD292B1-F750-4FE3-AE84-E82D5B3C0FC7}"/>
              </a:ext>
            </a:extLst>
          </p:cNvPr>
          <p:cNvSpPr/>
          <p:nvPr/>
        </p:nvSpPr>
        <p:spPr>
          <a:xfrm>
            <a:off x="775385" y="2899467"/>
            <a:ext cx="6423550" cy="822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056" tIns="86029" rIns="172056" bIns="86029" rtlCol="0" anchor="ctr"/>
          <a:lstStyle/>
          <a:p>
            <a:pPr algn="ctr" defTabSz="1720753">
              <a:defRPr/>
            </a:pPr>
            <a:r>
              <a:rPr lang="ru-RU" sz="3793" b="1" dirty="0">
                <a:solidFill>
                  <a:srgbClr val="FFFFFF"/>
                </a:solidFill>
                <a:latin typeface="Calibri"/>
              </a:rPr>
              <a:t>Реальный сектор экономики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108AEB2F-9A0C-4B0C-B209-2B4ADCAD8F3A}"/>
              </a:ext>
            </a:extLst>
          </p:cNvPr>
          <p:cNvSpPr/>
          <p:nvPr/>
        </p:nvSpPr>
        <p:spPr>
          <a:xfrm>
            <a:off x="538997" y="4220134"/>
            <a:ext cx="6659937" cy="3374615"/>
          </a:xfrm>
          <a:prstGeom prst="rect">
            <a:avLst/>
          </a:prstGeom>
        </p:spPr>
        <p:txBody>
          <a:bodyPr wrap="square" lIns="172056" tIns="86029" rIns="172056" bIns="86029">
            <a:spAutoFit/>
          </a:bodyPr>
          <a:lstStyle/>
          <a:p>
            <a:pPr marL="471202" indent="-471202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Медицинские организации</a:t>
            </a:r>
            <a:endParaRPr lang="ru-RU" sz="2600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  <a:p>
            <a:pPr marL="471202" indent="-471202" defTabSz="1720753" eaLnBrk="0" hangingPunct="0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Разработчики программного </a:t>
            </a: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обеспечения (СамГМУ и члены кластера </a:t>
            </a:r>
            <a:r>
              <a:rPr lang="ru-RU" sz="2600" b="1" dirty="0" err="1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МедФарм</a:t>
            </a: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 технологий)</a:t>
            </a:r>
          </a:p>
          <a:p>
            <a:pPr marL="471202" indent="-471202" defTabSz="1720753" eaLnBrk="0" hangingPunct="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Разработчики </a:t>
            </a: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и производители приборов и </a:t>
            </a: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комплектующих (Инжиниринговый центр СамГМУ и другие)</a:t>
            </a:r>
            <a:endParaRPr lang="ru-RU" sz="2600" b="1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C4093DBE-AB4B-4E97-9743-C163E42933AD}"/>
              </a:ext>
            </a:extLst>
          </p:cNvPr>
          <p:cNvSpPr/>
          <p:nvPr/>
        </p:nvSpPr>
        <p:spPr>
          <a:xfrm>
            <a:off x="775385" y="7887122"/>
            <a:ext cx="6562496" cy="822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056" tIns="86029" rIns="172056" bIns="86029" rtlCol="0" anchor="ctr"/>
          <a:lstStyle/>
          <a:p>
            <a:pPr algn="ctr" defTabSz="1720753">
              <a:defRPr/>
            </a:pPr>
            <a:r>
              <a:rPr lang="ru-RU" sz="3793" b="1" dirty="0" smtClean="0">
                <a:solidFill>
                  <a:srgbClr val="FFFFFF"/>
                </a:solidFill>
                <a:latin typeface="Calibri"/>
              </a:rPr>
              <a:t>Наука и инжиниринг</a:t>
            </a:r>
            <a:endParaRPr lang="ru-RU" sz="3793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6CA279FB-04FD-4648-960E-83C6915EB2BB}"/>
              </a:ext>
            </a:extLst>
          </p:cNvPr>
          <p:cNvSpPr/>
          <p:nvPr/>
        </p:nvSpPr>
        <p:spPr>
          <a:xfrm>
            <a:off x="775384" y="8850876"/>
            <a:ext cx="6361127" cy="1774176"/>
          </a:xfrm>
          <a:prstGeom prst="rect">
            <a:avLst/>
          </a:prstGeom>
        </p:spPr>
        <p:txBody>
          <a:bodyPr wrap="square" lIns="172056" tIns="86029" rIns="172056" bIns="86029">
            <a:spAutoFit/>
          </a:bodyPr>
          <a:lstStyle/>
          <a:p>
            <a:pPr marL="471202" indent="-471202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ФГБОУ ВО СамГМУ Минздрава России:</a:t>
            </a:r>
            <a:endParaRPr lang="ru-RU" sz="2600" b="1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  <a:p>
            <a:pPr marL="928402" lvl="1" indent="-471202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Инжиниринговый центр СамГМУ;</a:t>
            </a:r>
          </a:p>
          <a:p>
            <a:pPr marL="928402" lvl="1" indent="-471202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Методологическая </a:t>
            </a:r>
            <a:r>
              <a:rPr lang="ru-RU" sz="2600" b="1" dirty="0" err="1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пооддержка</a:t>
            </a:r>
            <a:r>
              <a:rPr lang="ru-RU" sz="2600" b="1" dirty="0" smtClean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;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C2AF7E4F-A920-4FA3-AB3A-05A6FCB41D86}"/>
              </a:ext>
            </a:extLst>
          </p:cNvPr>
          <p:cNvSpPr/>
          <p:nvPr/>
        </p:nvSpPr>
        <p:spPr>
          <a:xfrm>
            <a:off x="13547309" y="7836423"/>
            <a:ext cx="6165438" cy="8891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056" tIns="86029" rIns="172056" bIns="86029" rtlCol="0" anchor="ctr"/>
          <a:lstStyle/>
          <a:p>
            <a:pPr algn="ctr" defTabSz="1720753">
              <a:defRPr/>
            </a:pPr>
            <a:r>
              <a:rPr lang="ru-RU" sz="3793" b="1" dirty="0">
                <a:solidFill>
                  <a:srgbClr val="FFFFFF"/>
                </a:solidFill>
                <a:latin typeface="Calibri"/>
              </a:rPr>
              <a:t>Потребители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75A0F2FA-5E38-4553-8CED-69D139117E71}"/>
              </a:ext>
            </a:extLst>
          </p:cNvPr>
          <p:cNvSpPr/>
          <p:nvPr/>
        </p:nvSpPr>
        <p:spPr>
          <a:xfrm>
            <a:off x="13837766" y="9072447"/>
            <a:ext cx="5239697" cy="1729421"/>
          </a:xfrm>
          <a:prstGeom prst="rect">
            <a:avLst/>
          </a:prstGeom>
        </p:spPr>
        <p:txBody>
          <a:bodyPr wrap="square" lIns="172056" tIns="86029" rIns="172056" bIns="86029">
            <a:spAutoFit/>
          </a:bodyPr>
          <a:lstStyle/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Врачи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Граждане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Страховые компании 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2309" b="1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6" name="object 6"/>
          <p:cNvSpPr txBox="1">
            <a:spLocks/>
          </p:cNvSpPr>
          <p:nvPr/>
        </p:nvSpPr>
        <p:spPr>
          <a:xfrm>
            <a:off x="7136512" y="509267"/>
            <a:ext cx="11801623" cy="954409"/>
          </a:xfrm>
          <a:prstGeom prst="rect">
            <a:avLst/>
          </a:prstGeom>
        </p:spPr>
        <p:txBody>
          <a:bodyPr vert="horz" wrap="square" lIns="0" tIns="12491" rIns="0" bIns="0" rtlCol="0" anchor="b">
            <a:spAutoFit/>
          </a:bodyPr>
          <a:lstStyle>
            <a:lvl1pPr algn="ctr">
              <a:defRPr sz="9894" b="1" i="0">
                <a:solidFill>
                  <a:schemeClr val="bg1"/>
                </a:solidFill>
                <a:latin typeface="Segoe UI"/>
                <a:ea typeface="+mj-ea"/>
                <a:cs typeface="Segoe UI"/>
              </a:defRPr>
            </a:lvl1pPr>
          </a:lstStyle>
          <a:p>
            <a:pPr algn="r">
              <a:lnSpc>
                <a:spcPct val="90000"/>
              </a:lnSpc>
              <a:defRPr/>
            </a:pPr>
            <a:r>
              <a:rPr lang="en-US" sz="3400" dirty="0" err="1">
                <a:latin typeface="+mj-lt"/>
                <a:ea typeface="Montserrat"/>
                <a:cs typeface="Montserrat"/>
                <a:sym typeface="Montserrat"/>
              </a:rPr>
              <a:t>HealthNet</a:t>
            </a:r>
            <a:r>
              <a:rPr lang="en-US" sz="3400" dirty="0">
                <a:latin typeface="+mj-lt"/>
                <a:ea typeface="Montserrat"/>
                <a:cs typeface="Montserrat"/>
                <a:sym typeface="Montserrat"/>
              </a:rPr>
              <a:t>: </a:t>
            </a:r>
            <a:r>
              <a:rPr lang="ru-RU" sz="3400" dirty="0">
                <a:latin typeface="+mj-lt"/>
                <a:ea typeface="Montserrat"/>
                <a:cs typeface="Montserrat"/>
                <a:sym typeface="Montserrat"/>
              </a:rPr>
              <a:t>Персональные медицинские </a:t>
            </a:r>
            <a:r>
              <a:rPr lang="ru-RU" sz="3400" dirty="0" smtClean="0">
                <a:latin typeface="+mj-lt"/>
                <a:ea typeface="Montserrat"/>
                <a:cs typeface="Montserrat"/>
                <a:sym typeface="Montserrat"/>
              </a:rPr>
              <a:t>помощники. Экосистема Самарской области</a:t>
            </a:r>
            <a:endParaRPr lang="ru-RU" sz="3400" dirty="0"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96766AC2-450E-4DED-865E-5E71B7D38498}"/>
              </a:ext>
            </a:extLst>
          </p:cNvPr>
          <p:cNvSpPr/>
          <p:nvPr/>
        </p:nvSpPr>
        <p:spPr>
          <a:xfrm>
            <a:off x="13552221" y="2899467"/>
            <a:ext cx="6177229" cy="822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056" tIns="86029" rIns="172056" bIns="86029" rtlCol="0" anchor="ctr"/>
          <a:lstStyle/>
          <a:p>
            <a:pPr algn="ctr" defTabSz="1720753">
              <a:defRPr/>
            </a:pPr>
            <a:r>
              <a:rPr lang="ru-RU" sz="3793" b="1" dirty="0">
                <a:solidFill>
                  <a:srgbClr val="FFFFFF"/>
                </a:solidFill>
                <a:latin typeface="Calibri"/>
              </a:rPr>
              <a:t>Регуляторы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42788930-2543-406A-BD13-0A9FBADA191F}"/>
              </a:ext>
            </a:extLst>
          </p:cNvPr>
          <p:cNvSpPr/>
          <p:nvPr/>
        </p:nvSpPr>
        <p:spPr>
          <a:xfrm>
            <a:off x="14020986" y="4238280"/>
            <a:ext cx="5239697" cy="2974505"/>
          </a:xfrm>
          <a:prstGeom prst="rect">
            <a:avLst/>
          </a:prstGeom>
        </p:spPr>
        <p:txBody>
          <a:bodyPr wrap="square" lIns="172056" tIns="86029" rIns="172056" bIns="86029">
            <a:spAutoFit/>
          </a:bodyPr>
          <a:lstStyle/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Минздрав России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ФОМС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Росздравнадзор</a:t>
            </a:r>
            <a:endParaRPr lang="ru-RU" sz="2600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Минпромторг России, </a:t>
            </a: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Росстандарт</a:t>
            </a:r>
            <a:endParaRPr lang="ru-RU" sz="2600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 err="1">
                <a:solidFill>
                  <a:srgbClr val="0C0C0C"/>
                </a:solidFill>
                <a:latin typeface="Calibri" pitchFamily="34" charset="0"/>
                <a:cs typeface="Arial" charset="0"/>
              </a:rPr>
              <a:t>Минэкономразвитие</a:t>
            </a: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 России</a:t>
            </a:r>
            <a:endParaRPr lang="ru-RU" sz="2600" dirty="0">
              <a:solidFill>
                <a:srgbClr val="0C0C0C"/>
              </a:solidFill>
              <a:latin typeface="Calibri" pitchFamily="34" charset="0"/>
              <a:cs typeface="Arial" charset="0"/>
            </a:endParaRPr>
          </a:p>
          <a:p>
            <a:pPr marL="471202" indent="-471202" algn="just" defTabSz="172075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srgbClr val="0C0C0C"/>
                </a:solidFill>
                <a:latin typeface="Calibri" pitchFamily="34" charset="0"/>
                <a:cs typeface="Arial" charset="0"/>
              </a:rPr>
              <a:t>Роспотребнадзор</a:t>
            </a:r>
          </a:p>
        </p:txBody>
      </p:sp>
    </p:spTree>
    <p:extLst>
      <p:ext uri="{BB962C8B-B14F-4D97-AF65-F5344CB8AC3E}">
        <p14:creationId xmlns:p14="http://schemas.microsoft.com/office/powerpoint/2010/main" val="225268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742" y="4291423"/>
            <a:ext cx="7618730" cy="18492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spc="-5" dirty="0" smtClean="0">
                <a:latin typeface="Segoe UI"/>
                <a:cs typeface="Segoe UI"/>
              </a:rPr>
              <a:t>КШНЯКИН ПЕТР АНДРЕЕВИЧ</a:t>
            </a:r>
            <a:endParaRPr sz="2800" dirty="0">
              <a:latin typeface="Segoe UI"/>
              <a:cs typeface="Segoe UI"/>
            </a:endParaRPr>
          </a:p>
          <a:p>
            <a:pPr marL="12700" marR="5080" lvl="0">
              <a:spcBef>
                <a:spcPts val="160"/>
              </a:spcBef>
            </a:pPr>
            <a:r>
              <a:rPr lang="ru-RU" sz="2800" dirty="0">
                <a:solidFill>
                  <a:schemeClr val="dk1"/>
                </a:solidFill>
              </a:rPr>
              <a:t>Директор ООО «Прототип»</a:t>
            </a:r>
            <a:r>
              <a:rPr lang="ru-RU" sz="3200" dirty="0">
                <a:solidFill>
                  <a:schemeClr val="dk1"/>
                </a:solidFill>
              </a:rPr>
              <a:t>,</a:t>
            </a:r>
          </a:p>
          <a:p>
            <a:pPr marL="12700" marR="5080" lvl="0">
              <a:spcBef>
                <a:spcPts val="160"/>
              </a:spcBef>
            </a:pPr>
            <a:r>
              <a:rPr lang="ru-RU" sz="2800" dirty="0">
                <a:solidFill>
                  <a:schemeClr val="dk1"/>
                </a:solidFill>
              </a:rPr>
              <a:t>руководитель отдела проектного менеджмента, производства и инжиниринга ИИР СамГМУ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3742" y="7178675"/>
            <a:ext cx="5170805" cy="235320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741045">
              <a:lnSpc>
                <a:spcPts val="3460"/>
              </a:lnSpc>
              <a:spcBef>
                <a:spcPts val="130"/>
              </a:spcBef>
            </a:pPr>
            <a:r>
              <a:rPr sz="2800" spc="5" dirty="0" err="1" smtClean="0">
                <a:latin typeface="Segoe UI"/>
                <a:cs typeface="Segoe UI"/>
              </a:rPr>
              <a:t>Самара</a:t>
            </a:r>
            <a:r>
              <a:rPr sz="2800" spc="5" dirty="0" smtClean="0">
                <a:latin typeface="Segoe UI"/>
                <a:cs typeface="Segoe UI"/>
              </a:rPr>
              <a:t>, </a:t>
            </a:r>
            <a:r>
              <a:rPr sz="2800" spc="-40" dirty="0" err="1" smtClean="0">
                <a:latin typeface="Segoe UI"/>
                <a:cs typeface="Segoe UI"/>
              </a:rPr>
              <a:t>ул</a:t>
            </a:r>
            <a:r>
              <a:rPr sz="2800" spc="-40" dirty="0" smtClean="0">
                <a:latin typeface="Segoe UI"/>
                <a:cs typeface="Segoe UI"/>
              </a:rPr>
              <a:t>. </a:t>
            </a:r>
            <a:r>
              <a:rPr sz="2800" spc="10" dirty="0" err="1" smtClean="0">
                <a:latin typeface="Segoe UI"/>
                <a:cs typeface="Segoe UI"/>
              </a:rPr>
              <a:t>Чапаевская</a:t>
            </a:r>
            <a:r>
              <a:rPr sz="2800" spc="10" dirty="0" smtClean="0">
                <a:latin typeface="Segoe UI"/>
                <a:cs typeface="Segoe UI"/>
              </a:rPr>
              <a:t>, </a:t>
            </a:r>
            <a:r>
              <a:rPr sz="2800" dirty="0" smtClean="0">
                <a:latin typeface="Segoe UI"/>
                <a:cs typeface="Segoe UI"/>
              </a:rPr>
              <a:t>89 </a:t>
            </a:r>
            <a:r>
              <a:rPr sz="2800" dirty="0" smtClean="0">
                <a:latin typeface="Segoe UI"/>
                <a:cs typeface="Segoe UI"/>
                <a:hlinkClick r:id="rId2"/>
              </a:rPr>
              <a:t> </a:t>
            </a:r>
            <a:r>
              <a:rPr lang="en-US" sz="2800" spc="10" dirty="0" smtClean="0">
                <a:latin typeface="Segoe UI"/>
                <a:cs typeface="Segoe UI"/>
                <a:hlinkClick r:id="rId3"/>
              </a:rPr>
              <a:t>p.a.kshnyakin@samsmu.ru</a:t>
            </a:r>
            <a:endParaRPr lang="ru-RU" sz="2800" spc="10" dirty="0" smtClean="0">
              <a:latin typeface="Segoe UI"/>
              <a:cs typeface="Segoe UI"/>
            </a:endParaRPr>
          </a:p>
          <a:p>
            <a:pPr marL="12700" marR="741045">
              <a:lnSpc>
                <a:spcPts val="3460"/>
              </a:lnSpc>
              <a:spcBef>
                <a:spcPts val="130"/>
              </a:spcBef>
            </a:pPr>
            <a:r>
              <a:rPr lang="ru-RU" sz="2800" b="1" dirty="0" smtClean="0">
                <a:latin typeface="Segoe UI"/>
                <a:cs typeface="Segoe UI"/>
              </a:rPr>
              <a:t>тел. +7 917 151 99 85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 smtClean="0">
                <a:latin typeface="Segoe UI"/>
                <a:cs typeface="Segoe UI"/>
                <a:hlinkClick r:id="rId4"/>
              </a:rPr>
              <a:t>www.samsmu.ru</a:t>
            </a:r>
            <a:endParaRPr sz="2800" dirty="0">
              <a:latin typeface="Segoe UI"/>
              <a:cs typeface="Segoe UI"/>
            </a:endParaRPr>
          </a:p>
          <a:p>
            <a:pPr marL="1061085">
              <a:lnSpc>
                <a:spcPct val="100000"/>
              </a:lnSpc>
              <a:spcBef>
                <a:spcPts val="865"/>
              </a:spcBef>
              <a:tabLst>
                <a:tab pos="3776345" algn="l"/>
              </a:tabLst>
            </a:pPr>
            <a:r>
              <a:rPr sz="2800" b="1" spc="5" dirty="0">
                <a:latin typeface="Segoe UI"/>
                <a:cs typeface="Segoe UI"/>
              </a:rPr>
              <a:t>s</a:t>
            </a:r>
            <a:r>
              <a:rPr sz="2800" b="1" spc="-5" dirty="0">
                <a:latin typeface="Segoe UI"/>
                <a:cs typeface="Segoe UI"/>
              </a:rPr>
              <a:t>a</a:t>
            </a:r>
            <a:r>
              <a:rPr sz="2800" b="1" spc="-15" dirty="0">
                <a:latin typeface="Segoe UI"/>
                <a:cs typeface="Segoe UI"/>
              </a:rPr>
              <a:t>m</a:t>
            </a:r>
            <a:r>
              <a:rPr sz="2800" b="1" spc="-5" dirty="0">
                <a:latin typeface="Segoe UI"/>
                <a:cs typeface="Segoe UI"/>
              </a:rPr>
              <a:t>gm</a:t>
            </a:r>
            <a:r>
              <a:rPr sz="2800" b="1" dirty="0">
                <a:latin typeface="Segoe UI"/>
                <a:cs typeface="Segoe UI"/>
              </a:rPr>
              <a:t>u	</a:t>
            </a:r>
            <a:r>
              <a:rPr sz="2800" b="1" spc="25" dirty="0">
                <a:latin typeface="Segoe UI"/>
                <a:cs typeface="Segoe UI"/>
              </a:rPr>
              <a:t>s</a:t>
            </a:r>
            <a:r>
              <a:rPr sz="2800" b="1" spc="10" dirty="0">
                <a:latin typeface="Segoe UI"/>
                <a:cs typeface="Segoe UI"/>
              </a:rPr>
              <a:t>am</a:t>
            </a:r>
            <a:r>
              <a:rPr sz="2800" b="1" spc="25" dirty="0">
                <a:latin typeface="Segoe UI"/>
                <a:cs typeface="Segoe UI"/>
              </a:rPr>
              <a:t>s</a:t>
            </a:r>
            <a:r>
              <a:rPr sz="2800" b="1" spc="10" dirty="0">
                <a:latin typeface="Segoe UI"/>
                <a:cs typeface="Segoe UI"/>
              </a:rPr>
              <a:t>m</a:t>
            </a:r>
            <a:r>
              <a:rPr sz="2800" b="1" dirty="0">
                <a:latin typeface="Segoe UI"/>
                <a:cs typeface="Segoe UI"/>
              </a:rPr>
              <a:t>u</a:t>
            </a:r>
            <a:endParaRPr sz="2800" dirty="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742" y="9995814"/>
            <a:ext cx="665860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Segoe UI"/>
                <a:cs typeface="Segoe UI"/>
              </a:rPr>
              <a:t>СПАСИБО </a:t>
            </a:r>
            <a:r>
              <a:rPr sz="4000" b="1" spc="10" dirty="0">
                <a:latin typeface="Segoe UI"/>
                <a:cs typeface="Segoe UI"/>
              </a:rPr>
              <a:t>ЗА</a:t>
            </a:r>
            <a:r>
              <a:rPr sz="4000" b="1" spc="40" dirty="0">
                <a:latin typeface="Segoe UI"/>
                <a:cs typeface="Segoe UI"/>
              </a:rPr>
              <a:t> </a:t>
            </a:r>
            <a:r>
              <a:rPr sz="4000" b="1" spc="5" dirty="0">
                <a:latin typeface="Segoe UI"/>
                <a:cs typeface="Segoe UI"/>
              </a:rPr>
              <a:t>ВНИМАНИЕ!</a:t>
            </a:r>
            <a:endParaRPr sz="40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3258" y="9033911"/>
            <a:ext cx="17691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latin typeface="Segoe UI"/>
                <a:cs typeface="Segoe UI"/>
              </a:rPr>
              <a:t>s</a:t>
            </a:r>
            <a:r>
              <a:rPr sz="2800" b="1" spc="10" dirty="0">
                <a:latin typeface="Segoe UI"/>
                <a:cs typeface="Segoe UI"/>
              </a:rPr>
              <a:t>am</a:t>
            </a:r>
            <a:r>
              <a:rPr sz="2800" b="1" spc="25" dirty="0">
                <a:latin typeface="Segoe UI"/>
                <a:cs typeface="Segoe UI"/>
              </a:rPr>
              <a:t>s</a:t>
            </a:r>
            <a:r>
              <a:rPr sz="2800" b="1" spc="10" dirty="0">
                <a:latin typeface="Segoe UI"/>
                <a:cs typeface="Segoe UI"/>
              </a:rPr>
              <a:t>m</a:t>
            </a:r>
            <a:r>
              <a:rPr sz="2800" b="1" spc="20" dirty="0">
                <a:latin typeface="Segoe UI"/>
                <a:cs typeface="Segoe UI"/>
              </a:rPr>
              <a:t>ur</a:t>
            </a:r>
            <a:r>
              <a:rPr sz="2800" b="1" dirty="0">
                <a:latin typeface="Segoe UI"/>
                <a:cs typeface="Segoe UI"/>
              </a:rPr>
              <a:t>u</a:t>
            </a:r>
            <a:endParaRPr sz="2800" dirty="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22632" y="9066548"/>
            <a:ext cx="406348" cy="4063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3902" y="9066548"/>
            <a:ext cx="406348" cy="4063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96597" y="9066548"/>
            <a:ext cx="406348" cy="406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17199" y="499045"/>
            <a:ext cx="103727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Segoe UI"/>
                <a:cs typeface="Segoe UI"/>
              </a:rPr>
              <a:t>Министерство здравоохранения </a:t>
            </a:r>
            <a:r>
              <a:rPr sz="2000" spc="-15" dirty="0">
                <a:latin typeface="Segoe UI"/>
                <a:cs typeface="Segoe UI"/>
              </a:rPr>
              <a:t>Российской</a:t>
            </a:r>
            <a:r>
              <a:rPr sz="2000" spc="-20" dirty="0">
                <a:latin typeface="Segoe UI"/>
                <a:cs typeface="Segoe UI"/>
              </a:rPr>
              <a:t> </a:t>
            </a:r>
            <a:r>
              <a:rPr sz="2000" spc="-5" dirty="0">
                <a:latin typeface="Segoe UI"/>
                <a:cs typeface="Segoe UI"/>
              </a:rPr>
              <a:t>Федерации</a:t>
            </a:r>
            <a:endParaRPr sz="20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tabLst>
                <a:tab pos="916305" algn="l"/>
              </a:tabLst>
            </a:pPr>
            <a:r>
              <a:rPr sz="2000" spc="-15" dirty="0">
                <a:latin typeface="Segoe UI"/>
                <a:cs typeface="Segoe UI"/>
              </a:rPr>
              <a:t>ФГБОУ	</a:t>
            </a:r>
            <a:r>
              <a:rPr sz="2000" spc="-5" dirty="0">
                <a:latin typeface="Segoe UI"/>
                <a:cs typeface="Segoe UI"/>
              </a:rPr>
              <a:t>ВО «Самарский </a:t>
            </a:r>
            <a:r>
              <a:rPr sz="2000" spc="-15" dirty="0">
                <a:latin typeface="Segoe UI"/>
                <a:cs typeface="Segoe UI"/>
              </a:rPr>
              <a:t>государственный </a:t>
            </a:r>
            <a:r>
              <a:rPr sz="2000" spc="-5" dirty="0">
                <a:latin typeface="Segoe UI"/>
                <a:cs typeface="Segoe UI"/>
              </a:rPr>
              <a:t>медицинский </a:t>
            </a:r>
            <a:r>
              <a:rPr sz="2000" spc="-10" dirty="0">
                <a:latin typeface="Segoe UI"/>
                <a:cs typeface="Segoe UI"/>
              </a:rPr>
              <a:t>университет» </a:t>
            </a:r>
            <a:r>
              <a:rPr sz="2000" spc="-5" dirty="0">
                <a:latin typeface="Segoe UI"/>
                <a:cs typeface="Segoe UI"/>
              </a:rPr>
              <a:t>Минздрава</a:t>
            </a:r>
            <a:r>
              <a:rPr sz="2000" spc="90" dirty="0">
                <a:latin typeface="Segoe UI"/>
                <a:cs typeface="Segoe UI"/>
              </a:rPr>
              <a:t> </a:t>
            </a:r>
            <a:r>
              <a:rPr sz="2000" spc="-20" dirty="0">
                <a:latin typeface="Segoe UI"/>
                <a:cs typeface="Segoe UI"/>
              </a:rPr>
              <a:t>России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32470" y="9071626"/>
            <a:ext cx="403808" cy="4012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55641" y="9061468"/>
            <a:ext cx="413967" cy="4114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9714272" y="0"/>
            <a:ext cx="10392410" cy="11308715"/>
            <a:chOff x="9714272" y="0"/>
            <a:chExt cx="10392410" cy="11308715"/>
          </a:xfrm>
        </p:grpSpPr>
        <p:sp>
          <p:nvSpPr>
            <p:cNvPr id="13" name="object 13"/>
            <p:cNvSpPr/>
            <p:nvPr/>
          </p:nvSpPr>
          <p:spPr>
            <a:xfrm>
              <a:off x="16263619" y="0"/>
              <a:ext cx="3843020" cy="11308080"/>
            </a:xfrm>
            <a:custGeom>
              <a:avLst/>
              <a:gdLst/>
              <a:ahLst/>
              <a:cxnLst/>
              <a:rect l="l" t="t" r="r" b="b"/>
              <a:pathLst>
                <a:path w="3843019" h="11308080">
                  <a:moveTo>
                    <a:pt x="3840226" y="1428"/>
                  </a:moveTo>
                  <a:lnTo>
                    <a:pt x="-2054" y="1428"/>
                  </a:lnTo>
                  <a:lnTo>
                    <a:pt x="-2054" y="11307953"/>
                  </a:lnTo>
                  <a:lnTo>
                    <a:pt x="3840226" y="11307953"/>
                  </a:lnTo>
                  <a:lnTo>
                    <a:pt x="3840226" y="1428"/>
                  </a:lnTo>
                  <a:close/>
                </a:path>
              </a:pathLst>
            </a:custGeom>
            <a:solidFill>
              <a:srgbClr val="0039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714272" y="1462854"/>
              <a:ext cx="9023480" cy="984379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941064" y="1631562"/>
            <a:ext cx="4796851" cy="18557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471</Words>
  <Application>Microsoft Office PowerPoint</Application>
  <PresentationFormat>Произвольный</PresentationFormat>
  <Paragraphs>77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Montserrat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slides-Колсанов3</dc:title>
  <dc:creator>Вера Якушева</dc:creator>
  <cp:lastModifiedBy>Пользователь</cp:lastModifiedBy>
  <cp:revision>19</cp:revision>
  <dcterms:created xsi:type="dcterms:W3CDTF">2020-10-01T08:11:12Z</dcterms:created>
  <dcterms:modified xsi:type="dcterms:W3CDTF">2021-08-26T08:34:59Z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2020-10-01T00:00:00Z</vt:filetime>
  </property>
</Properties>
</file>